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65" r:id="rId3"/>
    <p:sldId id="273" r:id="rId4"/>
    <p:sldId id="274" r:id="rId5"/>
    <p:sldId id="275" r:id="rId6"/>
    <p:sldId id="278" r:id="rId7"/>
    <p:sldId id="276" r:id="rId8"/>
    <p:sldId id="293" r:id="rId9"/>
    <p:sldId id="277" r:id="rId10"/>
    <p:sldId id="257" r:id="rId11"/>
    <p:sldId id="284" r:id="rId12"/>
    <p:sldId id="285" r:id="rId13"/>
    <p:sldId id="288" r:id="rId14"/>
    <p:sldId id="258" r:id="rId15"/>
    <p:sldId id="279" r:id="rId16"/>
    <p:sldId id="282" r:id="rId17"/>
    <p:sldId id="259" r:id="rId18"/>
    <p:sldId id="260" r:id="rId19"/>
    <p:sldId id="264" r:id="rId20"/>
    <p:sldId id="289" r:id="rId21"/>
    <p:sldId id="296" r:id="rId22"/>
    <p:sldId id="290" r:id="rId23"/>
    <p:sldId id="295" r:id="rId24"/>
    <p:sldId id="294" r:id="rId25"/>
    <p:sldId id="298" r:id="rId26"/>
    <p:sldId id="297" r:id="rId27"/>
    <p:sldId id="292" r:id="rId28"/>
    <p:sldId id="303" r:id="rId29"/>
    <p:sldId id="301" r:id="rId30"/>
    <p:sldId id="299" r:id="rId31"/>
    <p:sldId id="306" r:id="rId32"/>
    <p:sldId id="309" r:id="rId33"/>
    <p:sldId id="302" r:id="rId34"/>
    <p:sldId id="272" r:id="rId35"/>
    <p:sldId id="261" r:id="rId36"/>
    <p:sldId id="305" r:id="rId37"/>
    <p:sldId id="304" r:id="rId38"/>
    <p:sldId id="312" r:id="rId39"/>
    <p:sldId id="313" r:id="rId40"/>
    <p:sldId id="314" r:id="rId41"/>
    <p:sldId id="300" r:id="rId42"/>
    <p:sldId id="316" r:id="rId43"/>
    <p:sldId id="315" r:id="rId44"/>
    <p:sldId id="310" r:id="rId45"/>
    <p:sldId id="291" r:id="rId46"/>
    <p:sldId id="266" r:id="rId47"/>
    <p:sldId id="267" r:id="rId48"/>
    <p:sldId id="323" r:id="rId49"/>
    <p:sldId id="318" r:id="rId50"/>
    <p:sldId id="319" r:id="rId51"/>
    <p:sldId id="320" r:id="rId52"/>
    <p:sldId id="268" r:id="rId53"/>
    <p:sldId id="322" r:id="rId54"/>
    <p:sldId id="321" r:id="rId55"/>
    <p:sldId id="280" r:id="rId56"/>
    <p:sldId id="269" r:id="rId57"/>
    <p:sldId id="271" r:id="rId58"/>
    <p:sldId id="281" r:id="rId59"/>
    <p:sldId id="317" r:id="rId60"/>
    <p:sldId id="283" r:id="rId61"/>
    <p:sldId id="308" r:id="rId62"/>
    <p:sldId id="311" r:id="rId63"/>
    <p:sldId id="307" r:id="rId64"/>
    <p:sldId id="325" r:id="rId65"/>
    <p:sldId id="324" r:id="rId66"/>
    <p:sldId id="327" r:id="rId67"/>
    <p:sldId id="328" r:id="rId68"/>
    <p:sldId id="330" r:id="rId69"/>
    <p:sldId id="326" r:id="rId70"/>
    <p:sldId id="334" r:id="rId71"/>
    <p:sldId id="335" r:id="rId72"/>
    <p:sldId id="336" r:id="rId73"/>
    <p:sldId id="337" r:id="rId74"/>
    <p:sldId id="329" r:id="rId7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73" autoAdjust="0"/>
    <p:restoredTop sz="94660"/>
  </p:normalViewPr>
  <p:slideViewPr>
    <p:cSldViewPr>
      <p:cViewPr varScale="1">
        <p:scale>
          <a:sx n="69" d="100"/>
          <a:sy n="69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16103-4A16-4AB9-9785-F5686ACF0B94}" type="datetimeFigureOut">
              <a:rPr lang="hu-HU" smtClean="0"/>
              <a:t>2018.05.23.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A9C9B-4D9B-478B-ADB3-ED9EA7ABBC0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089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“All tragedies are finished by a death, All comedies are ended by a marriage”</a:t>
            </a:r>
            <a:r>
              <a:rPr lang="hu-HU" dirty="0" smtClean="0"/>
              <a:t> Byron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A0010-36C3-4BCA-BB9C-9CA9EF97A349}" type="slidenum">
              <a:rPr lang="hu-HU" smtClean="0"/>
              <a:pPr/>
              <a:t>70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wikipédia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A0010-36C3-4BCA-BB9C-9CA9EF97A349}" type="slidenum">
              <a:rPr lang="hu-HU" smtClean="0"/>
              <a:pPr/>
              <a:t>71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204C7-319C-4473-9B48-8BAF808645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71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199E4-D281-4F2A-9B15-F18835B89B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457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08664-B948-4C95-A575-BC18074793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75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F4D01-2471-40B4-BFEE-D5404FAE99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077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CC7FA-C7E1-4CCA-BAD4-8FC97D4A97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5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66751-516E-4B00-9BEE-F8298F692DB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907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A108C-5EC2-4369-ADC8-17DACCC682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88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3806D-D3B6-4467-B4A4-2D8E0E1E6AF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343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17702-27BA-45C7-9608-BCC9806867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217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A1704-F39E-4F2B-BBA4-110E0390FC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708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ED885-D276-4811-8306-AD5B4D6AA8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694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5F9597-7B20-44B8-AB23-C400317785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Szophoklész: Antigoné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Az ókori görög dráma kialakulása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5076825" cy="633571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r>
              <a:rPr lang="hu-HU" altLang="hu-HU" sz="3400" b="1" dirty="0" smtClean="0"/>
              <a:t>Nagy Dionüszosz ünnepek</a:t>
            </a:r>
            <a:r>
              <a:rPr lang="hu-HU" altLang="hu-HU" sz="3400" dirty="0" smtClean="0"/>
              <a:t>: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hu-HU" altLang="hu-HU" sz="3200" dirty="0" smtClean="0"/>
              <a:t> </a:t>
            </a:r>
            <a:r>
              <a:rPr lang="hu-HU" altLang="hu-HU" sz="3200" u="sng" dirty="0" smtClean="0"/>
              <a:t>Tavaszra estek</a:t>
            </a:r>
            <a:r>
              <a:rPr lang="hu-HU" altLang="hu-HU" sz="3200" dirty="0" smtClean="0"/>
              <a:t>, ilyenkor, március-áprilisban az újbort, a szőlő új virágzását ünnepelték elsősorban a városokban. </a:t>
            </a:r>
            <a:r>
              <a:rPr lang="hu-HU" altLang="hu-HU" sz="3200" dirty="0" smtClean="0">
                <a:solidFill>
                  <a:srgbClr val="FF3300"/>
                </a:solidFill>
              </a:rPr>
              <a:t>Ezen ünnepeken drámai versenyeket is rendeztek, s a folyamatos fejlődés során kialakult az athéni tragédia.</a:t>
            </a:r>
          </a:p>
          <a:p>
            <a:pPr lvl="1" eaLnBrk="1" hangingPunct="1">
              <a:lnSpc>
                <a:spcPct val="90000"/>
              </a:lnSpc>
              <a:buFontTx/>
              <a:buChar char="-"/>
              <a:defRPr/>
            </a:pPr>
            <a:endParaRPr lang="hu-HU" altLang="hu-HU" sz="18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hu-HU" altLang="hu-HU" sz="2000" dirty="0" smtClean="0"/>
          </a:p>
        </p:txBody>
      </p:sp>
      <p:pic>
        <p:nvPicPr>
          <p:cNvPr id="11267" name="Picture 4" descr="DionysosLouvreCA298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196975"/>
            <a:ext cx="387985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24479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hu-HU" altLang="hu-HU" sz="4800" dirty="0" smtClean="0"/>
              <a:t>A tragédia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dirty="0" smtClean="0"/>
              <a:t>A görög ünnepeken a szerzők tetralógiákkal indultak ami 3 tragédiából (trilógia), és egy szatírjátékból állt.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dirty="0" smtClean="0"/>
              <a:t> </a:t>
            </a:r>
          </a:p>
        </p:txBody>
      </p:sp>
      <p:sp>
        <p:nvSpPr>
          <p:cNvPr id="12291" name="Szövegdoboz 1"/>
          <p:cNvSpPr txBox="1">
            <a:spLocks noChangeArrowheads="1"/>
          </p:cNvSpPr>
          <p:nvPr/>
        </p:nvSpPr>
        <p:spPr bwMode="auto">
          <a:xfrm>
            <a:off x="107950" y="2636838"/>
            <a:ext cx="41036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B050"/>
                </a:solidFill>
              </a:rPr>
              <a:t>A szatírjátékok közül mindössze egy maradt fenn, így pontosan nem ismerjük műfaji követelményeit. Teljes egészében fennmaradt trilógiákból ugyancsak egy van: Aiszkhülosz Oreszteia (Agamemnón, Áldozatvivők, Eumeniszek). </a:t>
            </a:r>
          </a:p>
        </p:txBody>
      </p:sp>
      <p:pic>
        <p:nvPicPr>
          <p:cNvPr id="12292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60575"/>
            <a:ext cx="3455988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187325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A tragédia jellemzője, hogy értékpusztulás jelenik meg benne, az értékeket képviselő személy elbukik, gyakran meghal.</a:t>
            </a:r>
          </a:p>
        </p:txBody>
      </p:sp>
      <p:sp>
        <p:nvSpPr>
          <p:cNvPr id="13315" name="Szövegdoboz 2"/>
          <p:cNvSpPr txBox="1">
            <a:spLocks noChangeArrowheads="1"/>
          </p:cNvSpPr>
          <p:nvPr/>
        </p:nvSpPr>
        <p:spPr bwMode="auto">
          <a:xfrm>
            <a:off x="179388" y="1989138"/>
            <a:ext cx="439261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B050"/>
                </a:solidFill>
              </a:rPr>
              <a:t>A szó eredete homályos, jelentése: kecskeének. Egy népszerű elmélet szerint a drámai versenyek fődíjára utal, mások szerint Dionüszosz követőire, akik félig emberek, félig kecskék. Mások azt gondolják, hogy a karénekes mutáló fiúk hangjára utal az elnevezés.</a:t>
            </a:r>
          </a:p>
        </p:txBody>
      </p:sp>
      <p:pic>
        <p:nvPicPr>
          <p:cNvPr id="13316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149475"/>
            <a:ext cx="4424362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>
                <a:solidFill>
                  <a:srgbClr val="00B050"/>
                </a:solidFill>
              </a:rPr>
              <a:t>Bár </a:t>
            </a:r>
            <a:r>
              <a:rPr lang="hu-HU" altLang="hu-HU" smtClean="0"/>
              <a:t>a tragédia </a:t>
            </a:r>
            <a:r>
              <a:rPr lang="hu-HU" altLang="hu-HU" smtClean="0">
                <a:solidFill>
                  <a:srgbClr val="00B050"/>
                </a:solidFill>
              </a:rPr>
              <a:t>kialakulásáról nem áll elegendő információ rendelkezésünkre a legelfogadottabb elmélet szerint </a:t>
            </a:r>
            <a:r>
              <a:rPr lang="hu-HU" altLang="hu-HU" smtClean="0"/>
              <a:t>a Dionüszosz ünnepeken énekelt kardalokból alakultak ki.</a:t>
            </a:r>
          </a:p>
        </p:txBody>
      </p:sp>
      <p:pic>
        <p:nvPicPr>
          <p:cNvPr id="14339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7329487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tragédia fejlődése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5327650" cy="3167062"/>
          </a:xfrm>
        </p:spPr>
        <p:txBody>
          <a:bodyPr/>
          <a:lstStyle/>
          <a:p>
            <a:pPr eaLnBrk="1" hangingPunct="1"/>
            <a:r>
              <a:rPr lang="hu-HU" altLang="hu-HU" smtClean="0">
                <a:solidFill>
                  <a:srgbClr val="FF3300"/>
                </a:solidFill>
              </a:rPr>
              <a:t>Theszpisz</a:t>
            </a:r>
            <a:r>
              <a:rPr lang="hu-HU" altLang="hu-HU" smtClean="0"/>
              <a:t> léptette fel a karral szemben az első színészt, aki a prológust és a karénekek közben a nem énekelt, verses szöveget mondott.</a:t>
            </a:r>
          </a:p>
          <a:p>
            <a:pPr eaLnBrk="1" hangingPunct="1"/>
            <a:endParaRPr lang="hu-HU" altLang="hu-HU" smtClean="0"/>
          </a:p>
        </p:txBody>
      </p:sp>
      <p:pic>
        <p:nvPicPr>
          <p:cNvPr id="15364" name="Picture 4" descr="acto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25538"/>
            <a:ext cx="28162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zövegdoboz 1"/>
          <p:cNvSpPr txBox="1">
            <a:spLocks noChangeArrowheads="1"/>
          </p:cNvSpPr>
          <p:nvPr/>
        </p:nvSpPr>
        <p:spPr bwMode="auto">
          <a:xfrm>
            <a:off x="130175" y="4797425"/>
            <a:ext cx="5400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00B050"/>
                </a:solidFill>
              </a:rPr>
              <a:t>Korábban azt gondolták, hogy a verses részeket is énekelték, és ebből a félreértésből alakult ki az opera műfaj.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eaLnBrk="1" hangingPunct="1"/>
            <a:r>
              <a:rPr lang="hu-HU" altLang="hu-HU" smtClean="0">
                <a:solidFill>
                  <a:srgbClr val="FF3300"/>
                </a:solidFill>
              </a:rPr>
              <a:t>Aiszkhülosz</a:t>
            </a:r>
            <a:r>
              <a:rPr lang="hu-HU" altLang="hu-HU" smtClean="0"/>
              <a:t> már két személyt állított ki, így nagy emberi szenvedélyek ütközhettek össze. </a:t>
            </a:r>
          </a:p>
        </p:txBody>
      </p:sp>
      <p:pic>
        <p:nvPicPr>
          <p:cNvPr id="16387" name="Picture 5" descr="A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89138"/>
            <a:ext cx="52228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>
                <a:solidFill>
                  <a:srgbClr val="00B050"/>
                </a:solidFill>
              </a:rPr>
              <a:t>Szophoklész állítja ki a harmadik színészt a színpadra, majd ezt a gyakorlatot elődje Aiszkhülosz is átvette, azonban háromnál több színész sosem állt ki a színpadra az ókori görög drámákban.</a:t>
            </a:r>
          </a:p>
        </p:txBody>
      </p:sp>
      <p:pic>
        <p:nvPicPr>
          <p:cNvPr id="17411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063875"/>
            <a:ext cx="6408738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mtClean="0">
                <a:solidFill>
                  <a:srgbClr val="00B050"/>
                </a:solidFill>
              </a:rPr>
              <a:t>Az ókori színház felépítése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3816350" cy="4568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000" smtClean="0">
                <a:solidFill>
                  <a:srgbClr val="00B050"/>
                </a:solidFill>
              </a:rPr>
              <a:t>Az üléssort minden esetben egy természetes vagy mesterséges domboldalba vájva alakítottak ki. 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smtClean="0">
                <a:solidFill>
                  <a:srgbClr val="00B050"/>
                </a:solidFill>
              </a:rPr>
              <a:t>Részei: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>
                <a:solidFill>
                  <a:srgbClr val="00B050"/>
                </a:solidFill>
              </a:rPr>
              <a:t>orkhesztra, egy kerek vagy félkör alakú térség, amelyet a kórus foglalt el az előadás alatt. </a:t>
            </a:r>
          </a:p>
          <a:p>
            <a:pPr lvl="1" eaLnBrk="1" hangingPunct="1">
              <a:lnSpc>
                <a:spcPct val="90000"/>
              </a:lnSpc>
            </a:pPr>
            <a:endParaRPr lang="hu-HU" altLang="hu-HU" sz="1600" smtClean="0">
              <a:solidFill>
                <a:srgbClr val="00B05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>
                <a:solidFill>
                  <a:srgbClr val="00B050"/>
                </a:solidFill>
              </a:rPr>
              <a:t>szkéné, a tulajdonképpeni színpad</a:t>
            </a:r>
          </a:p>
          <a:p>
            <a:pPr lvl="1" eaLnBrk="1" hangingPunct="1">
              <a:lnSpc>
                <a:spcPct val="90000"/>
              </a:lnSpc>
            </a:pPr>
            <a:endParaRPr lang="hu-HU" altLang="hu-HU" sz="1600" smtClean="0">
              <a:solidFill>
                <a:srgbClr val="00B05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hu-HU" altLang="hu-HU" sz="1600" smtClean="0">
              <a:solidFill>
                <a:srgbClr val="00B05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altLang="hu-HU" sz="1600" smtClean="0">
                <a:solidFill>
                  <a:srgbClr val="00B050"/>
                </a:solidFill>
              </a:rPr>
              <a:t>kollión a domboldaból kivájt, félkör alakú, lépcsőzetes üléssor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hu-HU" altLang="hu-HU" sz="1600" smtClean="0"/>
          </a:p>
          <a:p>
            <a:pPr lvl="1" eaLnBrk="1" hangingPunct="1">
              <a:lnSpc>
                <a:spcPct val="90000"/>
              </a:lnSpc>
            </a:pPr>
            <a:endParaRPr lang="hu-HU" altLang="hu-HU" sz="1600" smtClean="0"/>
          </a:p>
          <a:p>
            <a:pPr eaLnBrk="1" hangingPunct="1">
              <a:lnSpc>
                <a:spcPct val="90000"/>
              </a:lnSpc>
            </a:pPr>
            <a:endParaRPr lang="hu-HU" altLang="hu-HU" sz="1400" smtClean="0"/>
          </a:p>
          <a:p>
            <a:pPr eaLnBrk="1" hangingPunct="1">
              <a:lnSpc>
                <a:spcPct val="90000"/>
              </a:lnSpc>
            </a:pPr>
            <a:endParaRPr lang="hu-HU" altLang="hu-HU" sz="1600" smtClean="0"/>
          </a:p>
        </p:txBody>
      </p:sp>
      <p:pic>
        <p:nvPicPr>
          <p:cNvPr id="18436" name="Picture 5" descr="art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57338"/>
            <a:ext cx="48244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ri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5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6323012"/>
          </a:xfrm>
        </p:spPr>
        <p:txBody>
          <a:bodyPr/>
          <a:lstStyle/>
          <a:p>
            <a:pPr eaLnBrk="1" hangingPunct="1"/>
            <a:r>
              <a:rPr lang="hu-HU" altLang="hu-HU" sz="2000" smtClean="0">
                <a:solidFill>
                  <a:srgbClr val="00B050"/>
                </a:solidFill>
              </a:rPr>
              <a:t>Az ókori görög színészek</a:t>
            </a:r>
            <a:br>
              <a:rPr lang="hu-HU" altLang="hu-HU" sz="2000" smtClean="0">
                <a:solidFill>
                  <a:srgbClr val="00B050"/>
                </a:solidFill>
              </a:rPr>
            </a:br>
            <a:r>
              <a:rPr lang="hu-HU" altLang="hu-HU" sz="2000" smtClean="0">
                <a:solidFill>
                  <a:srgbClr val="00B050"/>
                </a:solidFill>
              </a:rPr>
              <a:t> maszkban játszottak</a:t>
            </a:r>
          </a:p>
        </p:txBody>
      </p:sp>
      <p:pic>
        <p:nvPicPr>
          <p:cNvPr id="6149" name="Picture 5" descr="200px-Dionysos_mask_Louvre_Myr3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2063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6885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188913"/>
            <a:ext cx="2884487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laycomedyma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294481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0"/>
            <a:ext cx="203041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roman_mask_mosa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005263"/>
            <a:ext cx="3095625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u-HU" altLang="hu-HU" sz="3600" smtClean="0"/>
              <a:t>A tragikus triász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928100" cy="12954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hu-HU" altLang="hu-HU" smtClean="0"/>
              <a:t>A görög dráma fénykora az 5. századra tehető. Ekkor lép fel az ún. "tragikus triász". </a:t>
            </a:r>
          </a:p>
        </p:txBody>
      </p:sp>
      <p:pic>
        <p:nvPicPr>
          <p:cNvPr id="20484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65400"/>
            <a:ext cx="44291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Szövegdoboz 2"/>
          <p:cNvSpPr txBox="1">
            <a:spLocks noChangeArrowheads="1"/>
          </p:cNvSpPr>
          <p:nvPr/>
        </p:nvSpPr>
        <p:spPr bwMode="auto">
          <a:xfrm>
            <a:off x="179388" y="2565400"/>
            <a:ext cx="3887787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>
                <a:solidFill>
                  <a:srgbClr val="00B050"/>
                </a:solidFill>
              </a:rPr>
              <a:t>Műveiknek csekély hányada maradt csak fent. 7-7 művet ismerünk Aiszkhülosztól és Szophoklésztől, 18-at Euripidésztől.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u-HU" altLang="hu-HU" sz="4000" smtClean="0"/>
              <a:t>A dráma műnem jellemzői</a:t>
            </a:r>
            <a:br>
              <a:rPr lang="hu-HU" altLang="hu-HU" sz="4000" smtClean="0"/>
            </a:br>
            <a:endParaRPr lang="hu-HU" altLang="hu-HU" sz="40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35975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mtClean="0"/>
              <a:t>A dráma (görög drán 'cselekedni' szóból), a </a:t>
            </a:r>
            <a:r>
              <a:rPr lang="hu-HU" altLang="hu-HU" b="1" smtClean="0"/>
              <a:t>harmadik irodalmi műnem</a:t>
            </a:r>
            <a:r>
              <a:rPr lang="hu-HU" altLang="hu-HU" smtClean="0"/>
              <a:t>, amely </a:t>
            </a:r>
            <a:r>
              <a:rPr lang="hu-HU" altLang="hu-HU" b="1" smtClean="0"/>
              <a:t>főként színházi előadásra készül</a:t>
            </a:r>
            <a:r>
              <a:rPr lang="hu-HU" altLang="hu-HU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hu-HU" altLang="hu-HU" sz="1600" smtClean="0"/>
          </a:p>
        </p:txBody>
      </p:sp>
      <p:pic>
        <p:nvPicPr>
          <p:cNvPr id="3076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81300"/>
            <a:ext cx="49926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Szövegdoboz 2"/>
          <p:cNvSpPr txBox="1">
            <a:spLocks noChangeArrowheads="1"/>
          </p:cNvSpPr>
          <p:nvPr/>
        </p:nvSpPr>
        <p:spPr bwMode="auto">
          <a:xfrm>
            <a:off x="179388" y="2781300"/>
            <a:ext cx="33131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800">
                <a:solidFill>
                  <a:srgbClr val="00B050"/>
                </a:solidFill>
              </a:rPr>
              <a:t>A dráma szót köznapi jelentésben is szoktuk használni, drámainak nevezzük a feszült helyzeteket.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1584325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</a:pPr>
            <a:r>
              <a:rPr lang="hu-HU" altLang="hu-HU" sz="4400" b="1" smtClean="0"/>
              <a:t>Aiszkhülosz</a:t>
            </a:r>
            <a:r>
              <a:rPr lang="hu-HU" altLang="hu-HU" sz="4400" smtClean="0"/>
              <a:t> (i. e. 525 – i. e. 456)</a:t>
            </a:r>
          </a:p>
          <a:p>
            <a:pPr marL="457200" lvl="1" indent="0" eaLnBrk="1" hangingPunct="1">
              <a:buFontTx/>
              <a:buNone/>
            </a:pPr>
            <a:endParaRPr lang="hu-HU" altLang="hu-HU" sz="1600" smtClean="0"/>
          </a:p>
        </p:txBody>
      </p:sp>
      <p:sp>
        <p:nvSpPr>
          <p:cNvPr id="21507" name="Téglalap 2"/>
          <p:cNvSpPr>
            <a:spLocks noChangeArrowheads="1"/>
          </p:cNvSpPr>
          <p:nvPr/>
        </p:nvSpPr>
        <p:spPr bwMode="auto">
          <a:xfrm>
            <a:off x="0" y="2060575"/>
            <a:ext cx="48228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just" eaLnBrk="1" hangingPunct="1">
              <a:spcBef>
                <a:spcPct val="0"/>
              </a:spcBef>
              <a:buFontTx/>
              <a:buNone/>
            </a:pPr>
            <a:r>
              <a:rPr lang="hu-HU" altLang="hu-HU" sz="3200">
                <a:solidFill>
                  <a:srgbClr val="00B050"/>
                </a:solidFill>
              </a:rPr>
              <a:t>Életéről keveset tudunk azon kívül</a:t>
            </a:r>
            <a:r>
              <a:rPr lang="en-US" altLang="hu-HU" sz="3200">
                <a:solidFill>
                  <a:srgbClr val="00B050"/>
                </a:solidFill>
              </a:rPr>
              <a:t>,</a:t>
            </a:r>
            <a:r>
              <a:rPr lang="hu-HU" altLang="hu-HU" sz="3200">
                <a:solidFill>
                  <a:srgbClr val="00B050"/>
                </a:solidFill>
              </a:rPr>
              <a:t> hogy harcolt a görög-perzsa háborúban Maratonnál és talán a szalamiszi ütközetben is.</a:t>
            </a:r>
            <a:r>
              <a:rPr lang="en-US" altLang="hu-HU" sz="3200">
                <a:solidFill>
                  <a:srgbClr val="00B050"/>
                </a:solidFill>
              </a:rPr>
              <a:t> </a:t>
            </a:r>
            <a:endParaRPr lang="hu-HU" altLang="hu-HU" sz="3200">
              <a:solidFill>
                <a:srgbClr val="00B050"/>
              </a:solidFill>
            </a:endParaRPr>
          </a:p>
        </p:txBody>
      </p:sp>
      <p:pic>
        <p:nvPicPr>
          <p:cNvPr id="21508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01800"/>
            <a:ext cx="38227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>
                <a:solidFill>
                  <a:srgbClr val="00B050"/>
                </a:solidFill>
              </a:rPr>
              <a:t>Aiszkhülosz összesen körülbelül 90 drámát írt. Közülük 79-nek maradt fenn a címe, 7-nek pedig a teljes szövege. Első győzelmét 484 tavaszán aratta. Összesen 12 első díjat nyert.</a:t>
            </a:r>
          </a:p>
        </p:txBody>
      </p:sp>
      <p:pic>
        <p:nvPicPr>
          <p:cNvPr id="22531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89188"/>
            <a:ext cx="39592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Az első ránk maradt mű a </a:t>
            </a:r>
            <a:r>
              <a:rPr lang="hu-HU" altLang="hu-HU" u="sng" smtClean="0"/>
              <a:t>Perzsák</a:t>
            </a:r>
            <a:r>
              <a:rPr lang="hu-HU" altLang="hu-HU" smtClean="0"/>
              <a:t>, ami több szempontból is különleges: nem mitikus hagyományt dolgoz fel, hanem aktuális történelmi témát.</a:t>
            </a:r>
          </a:p>
        </p:txBody>
      </p:sp>
      <p:pic>
        <p:nvPicPr>
          <p:cNvPr id="23555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349500"/>
            <a:ext cx="6561138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Művei közül különösen híres az egyetlen ránk maradt trilógia, az Oreszteia (</a:t>
            </a:r>
            <a:r>
              <a:rPr lang="hu-HU" altLang="hu-HU" u="sng" smtClean="0"/>
              <a:t>Agamemnón, Áldozatvivők, Eumeniszek</a:t>
            </a:r>
            <a:r>
              <a:rPr lang="hu-HU" altLang="hu-HU" smtClean="0"/>
              <a:t>).</a:t>
            </a:r>
          </a:p>
        </p:txBody>
      </p:sp>
      <p:pic>
        <p:nvPicPr>
          <p:cNvPr id="24579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89138"/>
            <a:ext cx="54578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Cselekménye: Agamemnont megöli felesége Klütaimnésztra. Gyermekei (Oresztész és Elektra) bosszút fogadnak, és megölik anyjukat. </a:t>
            </a:r>
          </a:p>
        </p:txBody>
      </p:sp>
      <p:pic>
        <p:nvPicPr>
          <p:cNvPr id="25603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5616575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A családtagok gyilkosait a fúriák kínozzák, amik elől Oresztész csak úgy menekül meg, hogy Apolló segítségével megvédi tettét a bíróságon.</a:t>
            </a:r>
          </a:p>
        </p:txBody>
      </p:sp>
      <p:pic>
        <p:nvPicPr>
          <p:cNvPr id="26627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89138"/>
            <a:ext cx="53832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1584325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A mű üzenete, hogy a vérbosszú újabb vérbosszúhoz vezet, és csak egy független bíróság tudja a bosszú láncolatát megszakítani.</a:t>
            </a:r>
          </a:p>
        </p:txBody>
      </p:sp>
      <p:sp>
        <p:nvSpPr>
          <p:cNvPr id="3" name="Tartalom helye 2"/>
          <p:cNvSpPr txBox="1">
            <a:spLocks/>
          </p:cNvSpPr>
          <p:nvPr/>
        </p:nvSpPr>
        <p:spPr bwMode="auto">
          <a:xfrm>
            <a:off x="179388" y="2276475"/>
            <a:ext cx="3024187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  <a:defRPr/>
            </a:pPr>
            <a:r>
              <a:rPr lang="hu-HU" altLang="hu-HU" kern="0" dirty="0" err="1" smtClean="0">
                <a:solidFill>
                  <a:srgbClr val="00B050"/>
                </a:solidFill>
              </a:rPr>
              <a:t>Iphigéniát</a:t>
            </a:r>
            <a:r>
              <a:rPr lang="hu-HU" altLang="hu-HU" kern="0" dirty="0" smtClean="0">
                <a:solidFill>
                  <a:srgbClr val="00B050"/>
                </a:solidFill>
              </a:rPr>
              <a:t> megöli Agamemnon, Agamemnont Klütaimnésztra, őt Oresztész…</a:t>
            </a:r>
          </a:p>
        </p:txBody>
      </p:sp>
      <p:pic>
        <p:nvPicPr>
          <p:cNvPr id="2765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297113"/>
            <a:ext cx="5616575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108108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hu-HU" altLang="hu-HU" sz="5400" smtClean="0"/>
              <a:t>Szophoklész</a:t>
            </a:r>
          </a:p>
        </p:txBody>
      </p:sp>
      <p:pic>
        <p:nvPicPr>
          <p:cNvPr id="28675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1196975"/>
            <a:ext cx="3744912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800" smtClean="0">
                <a:solidFill>
                  <a:srgbClr val="00B050"/>
                </a:solidFill>
              </a:rPr>
              <a:t>Szophoklész 123 művet írt, legalább 20 alkalommal győzedelmeskedett drámai versenyeken, de csak 7 műve maradt fenn. Ő is több ütközetben részt vett. </a:t>
            </a:r>
          </a:p>
        </p:txBody>
      </p:sp>
      <p:pic>
        <p:nvPicPr>
          <p:cNvPr id="29699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89138"/>
            <a:ext cx="2982913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400" smtClean="0">
                <a:solidFill>
                  <a:srgbClr val="00B050"/>
                </a:solidFill>
              </a:rPr>
              <a:t>Számos legenda maradt fenn vele kapcsolatban, talán a leghíresebb, hogy öregkorában örökösei szenilisnek akarták nyilvánítani, hogy megkapassák örökségüket, mire Szophoklész csak úgy reagált, hogy felolvasott egy részletet az Oidipusz Kolonoszbanból, amit éppen akkor írt, és a bírákra bízta, hogy döntsék el, hogy valóban leépült-e szellemileg. A bírák könnyes szemekkel hallgatták a felolvasást.</a:t>
            </a:r>
            <a:endParaRPr lang="hu-HU" altLang="hu-HU" sz="2400" smtClean="0"/>
          </a:p>
        </p:txBody>
      </p:sp>
      <p:pic>
        <p:nvPicPr>
          <p:cNvPr id="30723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97200"/>
            <a:ext cx="4897438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u-HU" altLang="hu-HU" smtClean="0"/>
              <a:t>Formai tekintetben lényegesen elüt az epikától, alapvető </a:t>
            </a:r>
            <a:r>
              <a:rPr lang="hu-HU" altLang="hu-HU" b="1" smtClean="0"/>
              <a:t>jellemzője a dialogikus (párbeszédes) forma</a:t>
            </a:r>
            <a:r>
              <a:rPr lang="hu-HU" altLang="hu-HU" smtClean="0"/>
              <a:t>.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3527425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133600"/>
            <a:ext cx="32480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hu-HU" altLang="hu-HU" sz="4400" u="sng" dirty="0" smtClean="0"/>
              <a:t>Szophoklész hősei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hu-HU" altLang="hu-HU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hu-HU" altLang="hu-HU" dirty="0" smtClean="0">
                <a:solidFill>
                  <a:srgbClr val="00B050"/>
                </a:solidFill>
              </a:rPr>
              <a:t>Bernard </a:t>
            </a:r>
            <a:r>
              <a:rPr lang="hu-HU" altLang="hu-HU" dirty="0" err="1" smtClean="0">
                <a:solidFill>
                  <a:srgbClr val="00B050"/>
                </a:solidFill>
              </a:rPr>
              <a:t>Knox</a:t>
            </a:r>
            <a:r>
              <a:rPr lang="hu-HU" altLang="hu-HU" dirty="0" smtClean="0">
                <a:solidFill>
                  <a:srgbClr val="00B050"/>
                </a:solidFill>
              </a:rPr>
              <a:t> kritikus szerint Szophoklész találta fel a drámai hőst, akik előképei Hamletnek, Faustnak és a többi drámai hősnek.</a:t>
            </a:r>
          </a:p>
        </p:txBody>
      </p:sp>
      <p:pic>
        <p:nvPicPr>
          <p:cNvPr id="31747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201612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19538"/>
            <a:ext cx="4729163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dirty="0" smtClean="0"/>
              <a:t>Hőseit leginkább a görög </a:t>
            </a:r>
            <a:r>
              <a:rPr lang="en-US" altLang="hu-HU" dirty="0" smtClean="0"/>
              <a:t> </a:t>
            </a:r>
            <a:r>
              <a:rPr lang="en-US" altLang="hu-HU" dirty="0" err="1" smtClean="0"/>
              <a:t>deinos</a:t>
            </a:r>
            <a:r>
              <a:rPr lang="hu-HU" altLang="hu-HU" dirty="0" smtClean="0"/>
              <a:t> szóval lehet jellemezni, ami egyaránt jelent félelmetest, különöset, csodálatra méltót.</a:t>
            </a:r>
            <a:r>
              <a:rPr lang="en-US" altLang="hu-HU" dirty="0" smtClean="0"/>
              <a:t> </a:t>
            </a:r>
            <a:endParaRPr lang="hu-HU" altLang="hu-HU" dirty="0" smtClean="0"/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dirty="0" smtClean="0"/>
              <a:t>A főhősnek gyakran van egy átlagos párja, aki jobb belátásra kívánja téríteni a hőst.</a:t>
            </a:r>
          </a:p>
        </p:txBody>
      </p:sp>
      <p:pic>
        <p:nvPicPr>
          <p:cNvPr id="32771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24175"/>
            <a:ext cx="6192838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A főhős kiáll értékei mellett, és visszautasítja a másikat, amivel egyszerre tiszteletet és ellenkezést vált ki a nézőben.</a:t>
            </a:r>
            <a:endParaRPr lang="en-US" altLang="hu-HU" smtClean="0"/>
          </a:p>
        </p:txBody>
      </p:sp>
      <p:pic>
        <p:nvPicPr>
          <p:cNvPr id="33795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844675"/>
            <a:ext cx="6911975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artalom helye 2"/>
          <p:cNvSpPr>
            <a:spLocks noGrp="1"/>
          </p:cNvSpPr>
          <p:nvPr>
            <p:ph idx="1"/>
          </p:nvPr>
        </p:nvSpPr>
        <p:spPr>
          <a:xfrm>
            <a:off x="107950" y="188913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Leghíresebb művei Thébában játszódnak, és Oidipusznak és családjának a történetét mesélik el.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89138"/>
            <a:ext cx="5545137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thébai mondakör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Szophoklész 3 tragédiát is írt ebben a témakörben. A történet eseményei szempontjából kronologikus sorrendben:  </a:t>
            </a:r>
          </a:p>
          <a:p>
            <a:pPr lvl="1" eaLnBrk="1" hangingPunct="1"/>
            <a:r>
              <a:rPr lang="hu-HU" altLang="hu-HU" b="1" smtClean="0"/>
              <a:t>Oidipusz király </a:t>
            </a:r>
            <a:r>
              <a:rPr lang="hu-HU" altLang="hu-HU" smtClean="0"/>
              <a:t>– Oidipusz rájön múltjára</a:t>
            </a:r>
          </a:p>
          <a:p>
            <a:pPr lvl="1" eaLnBrk="1" hangingPunct="1"/>
            <a:r>
              <a:rPr lang="hu-HU" altLang="hu-HU" b="1" smtClean="0"/>
              <a:t>Oidipusz Kolónoszban </a:t>
            </a:r>
            <a:r>
              <a:rPr lang="hu-HU" altLang="hu-HU" smtClean="0"/>
              <a:t>– Oidipusz halála</a:t>
            </a:r>
          </a:p>
          <a:p>
            <a:pPr lvl="1" eaLnBrk="1" hangingPunct="1"/>
            <a:r>
              <a:rPr lang="hu-HU" altLang="hu-HU" b="1" smtClean="0"/>
              <a:t>Antigoné</a:t>
            </a:r>
            <a:r>
              <a:rPr lang="hu-HU" altLang="hu-HU" smtClean="0"/>
              <a:t>	-	Oidipusz lányának halála</a:t>
            </a:r>
          </a:p>
          <a:p>
            <a:pPr lvl="1" eaLnBrk="1" hangingPunct="1"/>
            <a:endParaRPr lang="hu-HU" altLang="hu-HU" smtClean="0"/>
          </a:p>
          <a:p>
            <a:pPr lvl="2" eaLnBrk="1" hangingPunct="1"/>
            <a:r>
              <a:rPr lang="hu-HU" altLang="hu-HU" smtClean="0">
                <a:solidFill>
                  <a:srgbClr val="00B050"/>
                </a:solidFill>
              </a:rPr>
              <a:t>Keletkezési sorrend: Antigoné, Oidipusz király, Oidipusz Kolónoszban</a:t>
            </a:r>
          </a:p>
          <a:p>
            <a:pPr eaLnBrk="1" hangingPunct="1"/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4000" smtClean="0"/>
              <a:t>A thébai mondakör</a:t>
            </a:r>
            <a:br>
              <a:rPr lang="hu-HU" altLang="hu-HU" sz="4000" smtClean="0"/>
            </a:br>
            <a:r>
              <a:rPr lang="hu-HU" altLang="hu-HU" sz="4000" smtClean="0"/>
              <a:t>Oidipusz családfája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0" y="1557338"/>
            <a:ext cx="8964613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 sz="18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u-HU" altLang="hu-HU" sz="2400"/>
              <a:t>Laiosz		  Iokaszté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hu-HU" altLang="hu-HU" sz="2400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851275" y="2276475"/>
            <a:ext cx="9366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4284663" y="2276475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635375" y="3644900"/>
            <a:ext cx="143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/>
              <a:t>Oidipusz</a:t>
            </a:r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5003800" y="2420938"/>
            <a:ext cx="8636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5580063" y="2852738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916238" y="5300663"/>
            <a:ext cx="60483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/>
              <a:t>Antigoné 			Iszméné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/>
              <a:t>Polüneikész 			Eteoklész</a:t>
            </a:r>
          </a:p>
        </p:txBody>
      </p:sp>
      <p:pic>
        <p:nvPicPr>
          <p:cNvPr id="8208" name="Picture 16" descr="ké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2417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ké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1658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Line 19"/>
          <p:cNvSpPr>
            <a:spLocks noChangeShapeType="1"/>
          </p:cNvSpPr>
          <p:nvPr/>
        </p:nvSpPr>
        <p:spPr bwMode="auto">
          <a:xfrm>
            <a:off x="179388" y="4581525"/>
            <a:ext cx="6477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877" name="Text Box 20"/>
          <p:cNvSpPr txBox="1">
            <a:spLocks noChangeArrowheads="1"/>
          </p:cNvSpPr>
          <p:nvPr/>
        </p:nvSpPr>
        <p:spPr bwMode="auto">
          <a:xfrm>
            <a:off x="827088" y="4508500"/>
            <a:ext cx="144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: házastárs</a:t>
            </a:r>
          </a:p>
        </p:txBody>
      </p:sp>
      <p:sp>
        <p:nvSpPr>
          <p:cNvPr id="36878" name="Line 21"/>
          <p:cNvSpPr>
            <a:spLocks noChangeShapeType="1"/>
          </p:cNvSpPr>
          <p:nvPr/>
        </p:nvSpPr>
        <p:spPr bwMode="auto">
          <a:xfrm>
            <a:off x="250825" y="5157788"/>
            <a:ext cx="433388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879" name="Text Box 22"/>
          <p:cNvSpPr txBox="1">
            <a:spLocks noChangeArrowheads="1"/>
          </p:cNvSpPr>
          <p:nvPr/>
        </p:nvSpPr>
        <p:spPr bwMode="auto">
          <a:xfrm>
            <a:off x="900113" y="5013325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: testvér</a:t>
            </a:r>
          </a:p>
        </p:txBody>
      </p:sp>
      <p:sp>
        <p:nvSpPr>
          <p:cNvPr id="36880" name="Line 23"/>
          <p:cNvSpPr>
            <a:spLocks noChangeShapeType="1"/>
          </p:cNvSpPr>
          <p:nvPr/>
        </p:nvSpPr>
        <p:spPr bwMode="auto">
          <a:xfrm>
            <a:off x="468313" y="54451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881" name="Text Box 24"/>
          <p:cNvSpPr txBox="1">
            <a:spLocks noChangeArrowheads="1"/>
          </p:cNvSpPr>
          <p:nvPr/>
        </p:nvSpPr>
        <p:spPr bwMode="auto">
          <a:xfrm>
            <a:off x="755650" y="5589588"/>
            <a:ext cx="1223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: gyerek</a:t>
            </a:r>
          </a:p>
        </p:txBody>
      </p:sp>
      <p:sp>
        <p:nvSpPr>
          <p:cNvPr id="36882" name="Line 25"/>
          <p:cNvSpPr>
            <a:spLocks noChangeShapeType="1"/>
          </p:cNvSpPr>
          <p:nvPr/>
        </p:nvSpPr>
        <p:spPr bwMode="auto">
          <a:xfrm>
            <a:off x="3635375" y="57340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6883" name="Text Box 31"/>
          <p:cNvSpPr txBox="1">
            <a:spLocks noChangeArrowheads="1"/>
          </p:cNvSpPr>
          <p:nvPr/>
        </p:nvSpPr>
        <p:spPr bwMode="auto">
          <a:xfrm>
            <a:off x="827088" y="6237288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1800"/>
              <a:t>: gyilkosság</a:t>
            </a:r>
          </a:p>
        </p:txBody>
      </p:sp>
      <p:pic>
        <p:nvPicPr>
          <p:cNvPr id="36884" name="Picture 32" descr="ké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5" name="Text Box 33"/>
          <p:cNvSpPr txBox="1">
            <a:spLocks noChangeArrowheads="1"/>
          </p:cNvSpPr>
          <p:nvPr/>
        </p:nvSpPr>
        <p:spPr bwMode="auto">
          <a:xfrm>
            <a:off x="7019925" y="2060575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/>
              <a:t>Kreón</a:t>
            </a:r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6084888" y="2276475"/>
            <a:ext cx="935037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H="1">
            <a:off x="7308850" y="2565400"/>
            <a:ext cx="43180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6804025" y="4292600"/>
            <a:ext cx="1512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/>
              <a:t>Haimón</a:t>
            </a:r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flipV="1">
            <a:off x="4140200" y="4508500"/>
            <a:ext cx="2736850" cy="936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4284663" y="4076700"/>
            <a:ext cx="2087562" cy="12969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 flipH="1">
            <a:off x="4067175" y="4076700"/>
            <a:ext cx="217488" cy="1152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4284663" y="4076700"/>
            <a:ext cx="0" cy="18002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4284663" y="4076700"/>
            <a:ext cx="2374900" cy="19446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7632700" y="2781300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2400"/>
              <a:t>Eurüdiké</a:t>
            </a:r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7667625" y="2420938"/>
            <a:ext cx="433388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4787900" y="6021388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 flipH="1">
            <a:off x="4787900" y="616585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82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82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82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82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82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82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82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70" decel="100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770" decel="100000"/>
                                        <p:tgtEl>
                                          <p:spTgt spid="82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770" decel="100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770" decel="100000"/>
                                        <p:tgtEl>
                                          <p:spTgt spid="8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4" dur="77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6" dur="77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70" decel="100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770" decel="100000"/>
                                        <p:tgtEl>
                                          <p:spTgt spid="82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5" dur="77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7" dur="77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2" grpId="0" animBg="1"/>
      <p:bldP spid="8203" grpId="0" animBg="1"/>
      <p:bldP spid="8206" grpId="0"/>
      <p:bldP spid="8226" grpId="0" animBg="1"/>
      <p:bldP spid="8227" grpId="0" animBg="1"/>
      <p:bldP spid="8228" grpId="0"/>
      <p:bldP spid="8229" grpId="0" animBg="1"/>
      <p:bldP spid="8230" grpId="0" animBg="1"/>
      <p:bldP spid="8231" grpId="0" animBg="1"/>
      <p:bldP spid="8232" grpId="0" animBg="1"/>
      <p:bldP spid="8233" grpId="0" animBg="1"/>
      <p:bldP spid="8235" grpId="0"/>
      <p:bldP spid="8236" grpId="0" animBg="1"/>
      <p:bldP spid="8237" grpId="0" animBg="1"/>
      <p:bldP spid="82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Laiosz és Iokaszta azt a jóslatot kapják, hogy gyermekük megöli az apját, és az anyjával lép házasságra. A jóslattól félve gyermeküket a pusztán hagyják.</a:t>
            </a:r>
          </a:p>
        </p:txBody>
      </p:sp>
      <p:pic>
        <p:nvPicPr>
          <p:cNvPr id="37891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420938"/>
            <a:ext cx="51308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A szolga akit megbíztak a feladattal egy pásztorra bízza a fiút, aki Korinthosz királyának és feleségének adja. (</a:t>
            </a:r>
            <a:r>
              <a:rPr lang="hu-HU" altLang="hu-HU" smtClean="0">
                <a:solidFill>
                  <a:srgbClr val="00B050"/>
                </a:solidFill>
              </a:rPr>
              <a:t>Polübosznak és feleségének, Periboiának ugyanis nem volt gyermeke</a:t>
            </a:r>
            <a:r>
              <a:rPr lang="hu-HU" altLang="hu-HU" smtClean="0"/>
              <a:t>) </a:t>
            </a:r>
          </a:p>
        </p:txBody>
      </p:sp>
      <p:pic>
        <p:nvPicPr>
          <p:cNvPr id="38915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54864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3000" smtClean="0">
                <a:solidFill>
                  <a:srgbClr val="00B050"/>
                </a:solidFill>
              </a:rPr>
              <a:t>Egy részeges ember azonban elszólja magát a felnőtt Oidipusz előtt, hogy akit ő szüleinek hisz, azok nem igazi szülei. Oidipusz a jósokhoz fordul azzal a kérdéssel, hogy ki ő, de nem kap választ erre a kérdésére, neki is azt a jóslatot ismétlik meg, hogy meg fogja ölni apját, és házasságra lép anyjával.</a:t>
            </a:r>
          </a:p>
        </p:txBody>
      </p:sp>
      <p:pic>
        <p:nvPicPr>
          <p:cNvPr id="39939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30563"/>
            <a:ext cx="5583238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Oidipusz a jóslattól félve minél messzebb akar kerülni Korintoszthól, itt majdnem elgázolják, veszekedés közben rátámadnak, ő pedig megöli támadóit, közöttük – apját.</a:t>
            </a:r>
          </a:p>
        </p:txBody>
      </p:sp>
      <p:pic>
        <p:nvPicPr>
          <p:cNvPr id="40963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308225"/>
            <a:ext cx="529907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u-HU" altLang="hu-HU" smtClean="0"/>
              <a:t>A drámai művek a cselekményt – a színpadi megjelenítés korlátozott időtartama miatt – </a:t>
            </a:r>
            <a:r>
              <a:rPr lang="hu-HU" altLang="hu-HU" b="1" smtClean="0"/>
              <a:t>rövid időtartamú eseménysorba sűrítik</a:t>
            </a:r>
            <a:r>
              <a:rPr lang="hu-HU" altLang="hu-HU" smtClean="0"/>
              <a:t>.</a:t>
            </a:r>
          </a:p>
        </p:txBody>
      </p:sp>
      <p:pic>
        <p:nvPicPr>
          <p:cNvPr id="5123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631950"/>
            <a:ext cx="4398962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artalom helye 2"/>
          <p:cNvSpPr>
            <a:spLocks noGrp="1"/>
          </p:cNvSpPr>
          <p:nvPr>
            <p:ph idx="1"/>
          </p:nvPr>
        </p:nvSpPr>
        <p:spPr>
          <a:xfrm>
            <a:off x="107950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Thébát megszabadítja a Szfinx átkától, és elnyeri a királynő – saját anyja – kezét.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>
                <a:solidFill>
                  <a:srgbClr val="00B050"/>
                </a:solidFill>
              </a:rPr>
              <a:t>Meg kell válaszolnia a Szfinx talányát: mi az ami nappal négy lábon, délben két lábon este három lábon megy?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3644900"/>
            <a:ext cx="44640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Szövegdoboz 3"/>
          <p:cNvSpPr txBox="1">
            <a:spLocks noChangeArrowheads="1"/>
          </p:cNvSpPr>
          <p:nvPr/>
        </p:nvSpPr>
        <p:spPr bwMode="auto">
          <a:xfrm>
            <a:off x="5148263" y="3644900"/>
            <a:ext cx="331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4000">
                <a:solidFill>
                  <a:srgbClr val="00B050"/>
                </a:solidFill>
              </a:rPr>
              <a:t>Az ember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636838"/>
            <a:ext cx="391477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hu-HU" altLang="hu-HU" sz="4000" u="sng" smtClean="0"/>
              <a:t>Oidipus király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hu-HU" altLang="hu-HU" smtClean="0"/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A mű elején újra a Szfinx átka ismét lesújt a városra, ami csak akkor múlik el, ha Laiosz gyilkosa elnyeri méltó büntetését.</a:t>
            </a:r>
          </a:p>
        </p:txBody>
      </p:sp>
      <p:pic>
        <p:nvPicPr>
          <p:cNvPr id="43011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068638"/>
            <a:ext cx="49974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Szophoklész nem a gyilkosságra helyezi a hangsúlyt, hanem arra a folyamatra, ahogyan Oidipusz szembesül az igazsággal.</a:t>
            </a:r>
          </a:p>
        </p:txBody>
      </p:sp>
      <p:pic>
        <p:nvPicPr>
          <p:cNvPr id="44035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8280400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Bár a mű során többen figyelmeztetik, hogy ne akarja tudni az igazságot, hajthatatlan marad, majd, amikor kiderül tette, megvakítja magát és száműzetésbe vonul. </a:t>
            </a:r>
          </a:p>
        </p:txBody>
      </p:sp>
      <p:pic>
        <p:nvPicPr>
          <p:cNvPr id="45059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16113"/>
            <a:ext cx="3095625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Szövegdoboz 3"/>
          <p:cNvSpPr txBox="1">
            <a:spLocks noChangeArrowheads="1"/>
          </p:cNvSpPr>
          <p:nvPr/>
        </p:nvSpPr>
        <p:spPr bwMode="auto">
          <a:xfrm>
            <a:off x="323850" y="2420938"/>
            <a:ext cx="417671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600">
                <a:solidFill>
                  <a:srgbClr val="00B050"/>
                </a:solidFill>
              </a:rPr>
              <a:t>A mű gyakran használja az iróniát. Oidipusz megátkozza apja gyilkosát, de a néző tudja, hogy tulajdonképpen magát átkozza el. Amikor megvannak a szemei, nem látja az igazságot, vakon többet lát.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hu-HU" altLang="hu-HU" sz="4000" smtClean="0"/>
              <a:t>Oidipus Kolónoszban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hu-HU" altLang="hu-HU" smtClean="0"/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Oidipusz sokáig vakon vándorol, de egy prófécia kimondja, hogy békességben fog meghalni. Athénban befogadják, így a jóslat beteljesül.</a:t>
            </a:r>
          </a:p>
        </p:txBody>
      </p:sp>
      <p:pic>
        <p:nvPicPr>
          <p:cNvPr id="46083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852738"/>
            <a:ext cx="5832475" cy="38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De mivel fiai elfordultak tőle megátkozza őket, hogy egymás kezétől essenek el. </a:t>
            </a:r>
          </a:p>
        </p:txBody>
      </p:sp>
      <p:pic>
        <p:nvPicPr>
          <p:cNvPr id="47107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773238"/>
            <a:ext cx="63500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Szophoklész: Antigoné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13316" name="Picture 4" descr="antigo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761037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Az Antigoné cselekménye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642350" cy="5184775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hu-HU" altLang="hu-HU" dirty="0" smtClean="0"/>
              <a:t>Kreón megtiltotta </a:t>
            </a:r>
            <a:r>
              <a:rPr lang="hu-HU" altLang="hu-HU" dirty="0" err="1" smtClean="0"/>
              <a:t>Polüneikész</a:t>
            </a:r>
            <a:r>
              <a:rPr lang="hu-HU" altLang="hu-HU" dirty="0" smtClean="0"/>
              <a:t> eltemetését, mert lázadónak tartotta, de Antigoné nem akar engedelmeskedni. Antigoné Iszménét is be akarja vonni tettébe, de ő nem mer ellenszegülni. Antigoné eltemeti testvérét, </a:t>
            </a:r>
            <a:r>
              <a:rPr lang="hu-HU" altLang="hu-HU" dirty="0" err="1" smtClean="0"/>
              <a:t>Polüneikészt</a:t>
            </a:r>
            <a:r>
              <a:rPr lang="hu-HU" altLang="hu-HU" dirty="0" smtClean="0">
                <a:solidFill>
                  <a:srgbClr val="00B050"/>
                </a:solidFill>
              </a:rPr>
              <a:t>, mert a holt lélek csak így juthat a túlvilágra.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hu-HU" altLang="hu-HU" sz="1700" dirty="0" smtClean="0"/>
          </a:p>
        </p:txBody>
      </p:sp>
      <p:pic>
        <p:nvPicPr>
          <p:cNvPr id="49156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89363"/>
            <a:ext cx="42481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>
                <a:solidFill>
                  <a:srgbClr val="00B050"/>
                </a:solidFill>
              </a:rPr>
              <a:t>Bár úgy tűnik, hogy Polüneiklész orvul támadt a városra, az ő nézőpontja is érthető: testvérével abban állapodnak meg, hogy felváltva uralkodnak, de Eteoklész nem hajlandó átadni hatalmát, ezért támad a városra.</a:t>
            </a:r>
          </a:p>
        </p:txBody>
      </p:sp>
      <p:pic>
        <p:nvPicPr>
          <p:cNvPr id="50179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08275"/>
            <a:ext cx="53276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hu-HU" altLang="hu-HU" dirty="0" smtClean="0"/>
              <a:t>Kreón dönt: a saját törvényeit tekinti fontosabbnak halálra ítéli Antigonét. </a:t>
            </a:r>
            <a:r>
              <a:rPr lang="hu-HU" altLang="hu-HU" dirty="0" err="1" smtClean="0"/>
              <a:t>Haimón</a:t>
            </a:r>
            <a:r>
              <a:rPr lang="hu-HU" altLang="hu-HU" dirty="0" smtClean="0"/>
              <a:t> menyasszonya mellett áll ki, de nem meri vállalni, mert tiszteli apját, de beszéde végére elveszti tiszteletét.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hu-HU" altLang="hu-HU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hu-HU" altLang="hu-HU" dirty="0" smtClean="0"/>
          </a:p>
        </p:txBody>
      </p:sp>
      <p:pic>
        <p:nvPicPr>
          <p:cNvPr id="51203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439988"/>
            <a:ext cx="60833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altLang="hu-HU" dirty="0" smtClean="0"/>
              <a:t>A drámában mindig megjelenik valamiféle </a:t>
            </a:r>
            <a:r>
              <a:rPr lang="hu-HU" altLang="hu-HU" b="1" dirty="0" smtClean="0"/>
              <a:t>konfliktus</a:t>
            </a:r>
            <a:r>
              <a:rPr lang="hu-HU" altLang="hu-HU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hu-HU" altLang="hu-HU" dirty="0" smtClean="0"/>
          </a:p>
        </p:txBody>
      </p:sp>
      <p:pic>
        <p:nvPicPr>
          <p:cNvPr id="6147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04950"/>
            <a:ext cx="60198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hu-HU" altLang="hu-HU" smtClean="0"/>
              <a:t>Teiresziász jóslata erőteljes fordulópont a drámában, a válság kezdete. Haimón halálának egyértelmű jóslata, és a döntéshelyzet élességének felmutatásának hatására Kreón belátja, hogy döntésén változtatni kell.</a:t>
            </a:r>
          </a:p>
        </p:txBody>
      </p:sp>
      <p:pic>
        <p:nvPicPr>
          <p:cNvPr id="52227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276475"/>
            <a:ext cx="64087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hu-HU" altLang="hu-HU" dirty="0" smtClean="0"/>
              <a:t>Kreón megpróbálja rendbe hozni, amit elrontott, de későn próbálkozik. Antigoné meghal, mire </a:t>
            </a:r>
            <a:r>
              <a:rPr lang="hu-HU" altLang="hu-HU" dirty="0" err="1" smtClean="0"/>
              <a:t>Haimón</a:t>
            </a:r>
            <a:r>
              <a:rPr lang="hu-HU" altLang="hu-HU" dirty="0" smtClean="0"/>
              <a:t> öngyilkosságot követ el, ennek tudtára pedig anyja, Eurüdiké is meghal. Kreón összeomlással fizet tettéért.</a:t>
            </a:r>
          </a:p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hu-HU" altLang="hu-HU" dirty="0" smtClean="0"/>
          </a:p>
        </p:txBody>
      </p:sp>
      <p:pic>
        <p:nvPicPr>
          <p:cNvPr id="53251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2543175"/>
            <a:ext cx="539432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3825" y="230188"/>
            <a:ext cx="4319588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b="1"/>
              <a:t>Antigoné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hu-HU" altLang="hu-HU" sz="3000"/>
              <a:t>Rendkívül erős jellem, rendíthetetlen. Az ősi törvényesség, a testvéri szeretet jegyében cselekszik, s ezzel tudatosan vállalja a királyi törvény megszegéséért járó büntetést.  Tetteivel a nép egyetért.</a:t>
            </a:r>
          </a:p>
        </p:txBody>
      </p:sp>
      <p:pic>
        <p:nvPicPr>
          <p:cNvPr id="15367" name="Picture 7" descr="AntigoneKr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6238"/>
            <a:ext cx="454025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345598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hu-HU" altLang="hu-HU" sz="4000" b="1" smtClean="0"/>
              <a:t>Kreón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hu-HU" altLang="hu-HU" smtClean="0"/>
              <a:t>Kreón álláspontja: a város ellen támadó áruló nem részesülhet ugyanabban a büntetésben, mint a várost védő hős. Logikusnak tűnik érvelése, de a halottak már az isteni igazságszolgáltatás hatáskörébe tartoznak. </a:t>
            </a:r>
          </a:p>
        </p:txBody>
      </p:sp>
      <p:sp>
        <p:nvSpPr>
          <p:cNvPr id="55299" name="Szövegdoboz 1"/>
          <p:cNvSpPr txBox="1">
            <a:spLocks noChangeArrowheads="1"/>
          </p:cNvSpPr>
          <p:nvPr/>
        </p:nvSpPr>
        <p:spPr bwMode="auto">
          <a:xfrm>
            <a:off x="179388" y="4076700"/>
            <a:ext cx="4608512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u-HU" altLang="hu-HU" sz="2600">
                <a:solidFill>
                  <a:srgbClr val="00B050"/>
                </a:solidFill>
              </a:rPr>
              <a:t>Kreón tehát a hübrisz, gőg bűnébe esik, amikor isteni hatalmat akarja elbitorolni, bukása tehát törvényszerű.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60682"/>
            <a:ext cx="3861842" cy="2892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>
                <a:solidFill>
                  <a:srgbClr val="00B050"/>
                </a:solidFill>
              </a:rPr>
              <a:t>Arisztotelész drámafelfogásában a dráma egy drámai hősről szól, aki elkövet egy végzetes hibát, ami miatt szenvednie kell. Ebből a szempontból ennek a műnek igazi főhőse Kreón, ő a drámai hős, akinek hibája miatt el kell buknia.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A műben többszintű konfliktus található: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u-HU" altLang="hu-HU" smtClean="0"/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u-HU" altLang="hu-HU" smtClean="0"/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3059113" y="1844675"/>
            <a:ext cx="3205162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348" name="Szövegdoboz 3"/>
          <p:cNvSpPr txBox="1">
            <a:spLocks noChangeArrowheads="1"/>
          </p:cNvSpPr>
          <p:nvPr/>
        </p:nvSpPr>
        <p:spPr bwMode="auto">
          <a:xfrm>
            <a:off x="971550" y="1557338"/>
            <a:ext cx="187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/>
              <a:t>Férfi</a:t>
            </a:r>
          </a:p>
        </p:txBody>
      </p:sp>
      <p:sp>
        <p:nvSpPr>
          <p:cNvPr id="57349" name="Szövegdoboz 5"/>
          <p:cNvSpPr txBox="1">
            <a:spLocks noChangeArrowheads="1"/>
          </p:cNvSpPr>
          <p:nvPr/>
        </p:nvSpPr>
        <p:spPr bwMode="auto">
          <a:xfrm>
            <a:off x="6443663" y="1603375"/>
            <a:ext cx="187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/>
              <a:t>Nő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>
            <a:off x="3059113" y="3068638"/>
            <a:ext cx="3205162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351" name="Szövegdoboz 7"/>
          <p:cNvSpPr txBox="1">
            <a:spLocks noChangeArrowheads="1"/>
          </p:cNvSpPr>
          <p:nvPr/>
        </p:nvSpPr>
        <p:spPr bwMode="auto">
          <a:xfrm>
            <a:off x="755650" y="2781300"/>
            <a:ext cx="20875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/>
              <a:t>Emberi törvények</a:t>
            </a:r>
          </a:p>
        </p:txBody>
      </p:sp>
      <p:sp>
        <p:nvSpPr>
          <p:cNvPr id="57352" name="Szövegdoboz 8"/>
          <p:cNvSpPr txBox="1">
            <a:spLocks noChangeArrowheads="1"/>
          </p:cNvSpPr>
          <p:nvPr/>
        </p:nvSpPr>
        <p:spPr bwMode="auto">
          <a:xfrm>
            <a:off x="6443663" y="2827338"/>
            <a:ext cx="24495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/>
              <a:t>Isteni törvények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2995613" y="4724400"/>
            <a:ext cx="3205162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354" name="Szövegdoboz 10"/>
          <p:cNvSpPr txBox="1">
            <a:spLocks noChangeArrowheads="1"/>
          </p:cNvSpPr>
          <p:nvPr/>
        </p:nvSpPr>
        <p:spPr bwMode="auto">
          <a:xfrm>
            <a:off x="908050" y="4437063"/>
            <a:ext cx="187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/>
              <a:t>Idős</a:t>
            </a:r>
          </a:p>
        </p:txBody>
      </p:sp>
      <p:sp>
        <p:nvSpPr>
          <p:cNvPr id="57355" name="Szövegdoboz 11"/>
          <p:cNvSpPr txBox="1">
            <a:spLocks noChangeArrowheads="1"/>
          </p:cNvSpPr>
          <p:nvPr/>
        </p:nvSpPr>
        <p:spPr bwMode="auto">
          <a:xfrm>
            <a:off x="6380163" y="4483100"/>
            <a:ext cx="1873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/>
              <a:t>Fiatal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2995613" y="5949950"/>
            <a:ext cx="3205162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357" name="Szövegdoboz 13"/>
          <p:cNvSpPr txBox="1">
            <a:spLocks noChangeArrowheads="1"/>
          </p:cNvSpPr>
          <p:nvPr/>
        </p:nvSpPr>
        <p:spPr bwMode="auto">
          <a:xfrm>
            <a:off x="908050" y="5661025"/>
            <a:ext cx="1871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/>
              <a:t>Élő </a:t>
            </a:r>
          </a:p>
        </p:txBody>
      </p:sp>
      <p:sp>
        <p:nvSpPr>
          <p:cNvPr id="57358" name="Szövegdoboz 14"/>
          <p:cNvSpPr txBox="1">
            <a:spLocks noChangeArrowheads="1"/>
          </p:cNvSpPr>
          <p:nvPr/>
        </p:nvSpPr>
        <p:spPr bwMode="auto">
          <a:xfrm>
            <a:off x="6380163" y="5708650"/>
            <a:ext cx="187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3200"/>
              <a:t>Halott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katarzis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hu-HU" altLang="hu-HU" sz="2800" b="1" i="1" dirty="0" smtClean="0"/>
              <a:t>katarzis &lt;</a:t>
            </a:r>
            <a:r>
              <a:rPr lang="hu-HU" altLang="hu-HU" sz="2800" b="1" i="1" dirty="0" err="1" smtClean="0"/>
              <a:t>gör</a:t>
            </a:r>
            <a:r>
              <a:rPr lang="hu-HU" altLang="hu-HU" sz="2800" b="1" i="1" dirty="0" smtClean="0"/>
              <a:t>. </a:t>
            </a:r>
            <a:r>
              <a:rPr lang="hu-HU" altLang="hu-HU" sz="2800" b="1" i="1" dirty="0" err="1" smtClean="0"/>
              <a:t>katharszisz</a:t>
            </a:r>
            <a:r>
              <a:rPr lang="hu-HU" altLang="hu-HU" sz="2800" b="1" i="1" dirty="0" smtClean="0"/>
              <a:t> ’</a:t>
            </a:r>
            <a:r>
              <a:rPr lang="hu-HU" altLang="hu-HU" sz="2800" b="1" i="1" dirty="0" err="1" smtClean="0"/>
              <a:t>megtisztítás</a:t>
            </a:r>
            <a:r>
              <a:rPr lang="hu-HU" altLang="hu-HU" sz="2800" b="1" i="1" dirty="0" smtClean="0"/>
              <a:t>, megtisztulás’&gt;</a:t>
            </a:r>
          </a:p>
          <a:p>
            <a:pPr algn="ctr" eaLnBrk="1" hangingPunct="1">
              <a:lnSpc>
                <a:spcPct val="80000"/>
              </a:lnSpc>
            </a:pPr>
            <a:endParaRPr lang="hu-HU" altLang="hu-HU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hu-HU" altLang="hu-HU" sz="2800" dirty="0" smtClean="0">
                <a:solidFill>
                  <a:srgbClr val="00B050"/>
                </a:solidFill>
              </a:rPr>
              <a:t>A katarzis </a:t>
            </a:r>
            <a:r>
              <a:rPr lang="hu-HU" altLang="hu-HU" sz="2800" i="1" dirty="0" smtClean="0">
                <a:solidFill>
                  <a:srgbClr val="00B050"/>
                </a:solidFill>
              </a:rPr>
              <a:t>Arisztotelész</a:t>
            </a:r>
            <a:r>
              <a:rPr lang="hu-HU" altLang="hu-HU" sz="2800" dirty="0" smtClean="0">
                <a:solidFill>
                  <a:srgbClr val="00B050"/>
                </a:solidFill>
              </a:rPr>
              <a:t> szerint a tragédia folyamán a főhősben és a nézőben bekövetkező megrendült, emelkedett, megtisztult lelkiállapot.</a:t>
            </a:r>
          </a:p>
          <a:p>
            <a:pPr algn="just" eaLnBrk="1" hangingPunct="1">
              <a:lnSpc>
                <a:spcPct val="80000"/>
              </a:lnSpc>
            </a:pPr>
            <a:endParaRPr lang="hu-HU" altLang="hu-HU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hu-HU" altLang="hu-HU" sz="2800" dirty="0"/>
              <a:t>Katarzisnak nevezzük az olyan élményeket, amelyek az embert életének teljes vagy részleges megváltoztatására vagy erőteljes megerősítésére sarkallják, nemcsak értelmileg, hanem mindig érzelmileg </a:t>
            </a:r>
            <a:r>
              <a:rPr lang="hu-HU" altLang="hu-HU" sz="2800" dirty="0" smtClean="0"/>
              <a:t>is.  </a:t>
            </a:r>
            <a:br>
              <a:rPr lang="hu-HU" altLang="hu-HU" sz="2800" dirty="0" smtClean="0"/>
            </a:br>
            <a:endParaRPr lang="hu-HU" altLang="hu-H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A kardalok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334096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dirty="0" smtClean="0"/>
              <a:t>Nem viszik tovább a cselekményt, általános igazságokat fogalmaznak meg.</a:t>
            </a:r>
          </a:p>
          <a:p>
            <a:pPr eaLnBrk="1" hangingPunct="1">
              <a:lnSpc>
                <a:spcPct val="80000"/>
              </a:lnSpc>
            </a:pPr>
            <a:endParaRPr lang="hu-HU" altLang="hu-HU" dirty="0" smtClean="0"/>
          </a:p>
          <a:p>
            <a:pPr lvl="1" eaLnBrk="1" hangingPunct="1">
              <a:lnSpc>
                <a:spcPct val="80000"/>
              </a:lnSpc>
            </a:pPr>
            <a:r>
              <a:rPr lang="hu-HU" altLang="hu-HU" sz="3200" dirty="0" smtClean="0"/>
              <a:t>A leghíresebb kardal az Antigonéból:</a:t>
            </a:r>
            <a:r>
              <a:rPr lang="hu-HU" altLang="hu-HU" sz="2000" dirty="0" smtClean="0"/>
              <a:t/>
            </a:r>
            <a:br>
              <a:rPr lang="hu-HU" altLang="hu-HU" sz="2000" dirty="0" smtClean="0"/>
            </a:br>
            <a:endParaRPr lang="hu-HU" altLang="hu-HU" sz="2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hu-HU" altLang="hu-HU" sz="2400" dirty="0" smtClean="0">
                <a:solidFill>
                  <a:srgbClr val="00B050"/>
                </a:solidFill>
              </a:rPr>
              <a:t>	„Sok van, mi csodálatos, de az embernél nincs semmi csodálatosabb.”</a:t>
            </a:r>
            <a:br>
              <a:rPr lang="hu-HU" altLang="hu-HU" sz="2400" dirty="0" smtClean="0">
                <a:solidFill>
                  <a:srgbClr val="00B050"/>
                </a:solidFill>
              </a:rPr>
            </a:br>
            <a:r>
              <a:rPr lang="hu-HU" altLang="hu-HU" sz="2400" dirty="0" smtClean="0">
                <a:solidFill>
                  <a:srgbClr val="00B050"/>
                </a:solidFill>
              </a:rPr>
              <a:t>(Trencsényi-Waldapfel Imre)</a:t>
            </a:r>
            <a:br>
              <a:rPr lang="hu-HU" altLang="hu-HU" sz="2400" dirty="0" smtClean="0">
                <a:solidFill>
                  <a:srgbClr val="00B050"/>
                </a:solidFill>
              </a:rPr>
            </a:br>
            <a:endParaRPr lang="hu-HU" altLang="hu-HU" sz="2400" dirty="0" smtClean="0">
              <a:solidFill>
                <a:srgbClr val="00B05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67544" y="522920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50"/>
                </a:solidFill>
              </a:rPr>
              <a:t>Ezt a kardalt szokták még Óda az emberhez címen is emlegetni.</a:t>
            </a:r>
            <a:endParaRPr lang="hu-H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 numCol="2"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KAR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Sok van, mi csodálatos,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De az embernél nincs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semmi csodálatosabb.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Ő az: ki a szürke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Tengeren átkel,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A téli viharban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Örvénylő habokon,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S Gaiát, a magasztos istennőt,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Zaklatja a meg-megújulót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Évről évre az imbolygó ekevassal,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Fölszántva lovával a földet.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rgbClr val="00B050"/>
              </a:solidFill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Szárnyas madarak </a:t>
            </a:r>
            <a:r>
              <a:rPr lang="hu-HU" altLang="hu-HU" sz="2000" dirty="0" err="1" smtClean="0">
                <a:solidFill>
                  <a:srgbClr val="00B050"/>
                </a:solidFill>
              </a:rPr>
              <a:t>könnyűszivű</a:t>
            </a:r>
            <a:endParaRPr lang="hu-HU" altLang="hu-HU" sz="2000" dirty="0" smtClean="0">
              <a:solidFill>
                <a:srgbClr val="00B050"/>
              </a:solidFill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Népére, az erdő vadjaira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Készítik a hurkot,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A </a:t>
            </a:r>
            <a:r>
              <a:rPr lang="hu-HU" altLang="hu-HU" sz="2000" dirty="0" err="1" smtClean="0">
                <a:solidFill>
                  <a:srgbClr val="00B050"/>
                </a:solidFill>
              </a:rPr>
              <a:t>sósvizü</a:t>
            </a:r>
            <a:r>
              <a:rPr lang="hu-HU" altLang="hu-HU" sz="2000" dirty="0" smtClean="0">
                <a:solidFill>
                  <a:srgbClr val="00B050"/>
                </a:solidFill>
              </a:rPr>
              <a:t> tengerben lakozó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Halakat hálóval fogja meg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A férfi, ki ésszel él.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err="1" smtClean="0">
                <a:solidFill>
                  <a:srgbClr val="00B050"/>
                </a:solidFill>
              </a:rPr>
              <a:t>Szolgáivá</a:t>
            </a:r>
            <a:r>
              <a:rPr lang="hu-HU" altLang="hu-HU" sz="2000" dirty="0" smtClean="0">
                <a:solidFill>
                  <a:srgbClr val="00B050"/>
                </a:solidFill>
              </a:rPr>
              <a:t> tette okos leleménnyel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A hegyek meg a rétek állatait,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A lobogóhajú paripának és a bikának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Nyakába vetette igáját.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u-HU" altLang="hu-HU" sz="2000" dirty="0" smtClean="0">
              <a:solidFill>
                <a:srgbClr val="00B050"/>
              </a:solidFill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És a beszédet és a széllel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Versenyző gondolatot meg a törvényt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Tanulja, a városrendezőt,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Lakhatatlan szirteken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Tűző nap forró sugarát s a fagyot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Kikerülni ügyes, mindenben ügyes,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Ha akármi jön, ám a haláltól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Nem tud menekülni,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z="2000" dirty="0" smtClean="0">
                <a:solidFill>
                  <a:srgbClr val="00B050"/>
                </a:solidFill>
              </a:rPr>
              <a:t>De gyógyírt a nehéz nyavalyákra kigondol.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2664594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dirty="0" smtClean="0">
                <a:solidFill>
                  <a:srgbClr val="00B050"/>
                </a:solidFill>
              </a:rPr>
              <a:t>Több fordításban más-más szóval fordítják le ezt a részletet. Itt ugyanaz a </a:t>
            </a:r>
            <a:r>
              <a:rPr lang="hu-HU" altLang="hu-HU" dirty="0" err="1" smtClean="0">
                <a:solidFill>
                  <a:srgbClr val="00B050"/>
                </a:solidFill>
              </a:rPr>
              <a:t>denios</a:t>
            </a:r>
            <a:r>
              <a:rPr lang="hu-HU" altLang="hu-HU" dirty="0" smtClean="0">
                <a:solidFill>
                  <a:srgbClr val="00B050"/>
                </a:solidFill>
              </a:rPr>
              <a:t> szó szerepel az eredeti szövegben, amivel Szophoklész hőseit jellemeztük: félelmetest, különöset, csodálatra méltót is jelent.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u-HU" altLang="hu-HU" dirty="0">
              <a:solidFill>
                <a:srgbClr val="00B050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79512" y="2924944"/>
            <a:ext cx="4536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altLang="hu-HU" sz="3200" dirty="0" smtClean="0"/>
              <a:t>A részlet nem egyértelműen dicsérő, sokkal inkább az emberi cselekedetek kettősségére utal: jó és rossz egyaránt.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931870"/>
            <a:ext cx="3774435" cy="3233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hu-HU" altLang="hu-HU" sz="4400" smtClean="0"/>
              <a:t>A dráma műnem kialakulása</a:t>
            </a:r>
          </a:p>
        </p:txBody>
      </p:sp>
      <p:pic>
        <p:nvPicPr>
          <p:cNvPr id="7171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8180387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457200" lvl="1" indent="0" algn="ctr" eaLnBrk="1" hangingPunct="1">
              <a:buFontTx/>
              <a:buNone/>
              <a:defRPr/>
            </a:pPr>
            <a:r>
              <a:rPr lang="hu-HU" altLang="hu-HU" sz="3200" b="1" dirty="0" smtClean="0"/>
              <a:t>Euripidész</a:t>
            </a:r>
            <a:r>
              <a:rPr lang="hu-HU" altLang="hu-HU" sz="3200" dirty="0" smtClean="0"/>
              <a:t> (i. e. 480 – i. e. 406)</a:t>
            </a:r>
            <a:endParaRPr lang="hu-HU" altLang="hu-HU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71" y="908943"/>
            <a:ext cx="4464496" cy="5946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dirty="0" smtClean="0">
                <a:solidFill>
                  <a:srgbClr val="00B050"/>
                </a:solidFill>
              </a:rPr>
              <a:t>90 drámája közül 18 maradt ránk. 9-et egy görög nyelvet oktató könyvben találtak meg, másik 9 pedig egy a műveit ábécé sorrendben tartalmazó kiadás egy kötetében, a görög </a:t>
            </a:r>
            <a:r>
              <a:rPr lang="sv-SE" altLang="hu-HU" dirty="0">
                <a:solidFill>
                  <a:srgbClr val="00B050"/>
                </a:solidFill>
              </a:rPr>
              <a:t>epsilon, eta, iota, </a:t>
            </a:r>
            <a:r>
              <a:rPr lang="hu-HU" altLang="hu-HU" dirty="0" smtClean="0">
                <a:solidFill>
                  <a:srgbClr val="00B050"/>
                </a:solidFill>
              </a:rPr>
              <a:t>és</a:t>
            </a:r>
            <a:r>
              <a:rPr lang="sv-SE" altLang="hu-HU" dirty="0" smtClean="0">
                <a:solidFill>
                  <a:srgbClr val="00B050"/>
                </a:solidFill>
              </a:rPr>
              <a:t> kappa</a:t>
            </a:r>
            <a:r>
              <a:rPr lang="hu-HU" altLang="hu-HU" dirty="0" smtClean="0">
                <a:solidFill>
                  <a:srgbClr val="00B050"/>
                </a:solidFill>
              </a:rPr>
              <a:t> betűkkel kezdődőeket.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8" y="3284984"/>
            <a:ext cx="7620000" cy="307657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139952" y="3284984"/>
            <a:ext cx="3339364" cy="1538287"/>
          </a:xfrm>
          <a:prstGeom prst="rect">
            <a:avLst/>
          </a:prstGeom>
          <a:noFill/>
          <a:ln w="984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dirty="0" smtClean="0">
                <a:solidFill>
                  <a:srgbClr val="00B050"/>
                </a:solidFill>
              </a:rPr>
              <a:t>Életében műveit nem tartották olyan értékesnek, mint a másik két tragédiaíró műveit, mindössze 4 alkalommal kapta meg az első díjat. Műveinek értékét halála után ismerték el.</a:t>
            </a:r>
          </a:p>
        </p:txBody>
      </p:sp>
      <p:pic>
        <p:nvPicPr>
          <p:cNvPr id="3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19796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19796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19796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1048"/>
            <a:ext cx="197961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dirty="0" smtClean="0"/>
              <a:t>Euripidész műveire jellemző, ahogy az istenek megjelennek bennük: önkényesek, sokszor ok nélkül büntetik meg az embereket.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8568952" cy="3885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hu-HU" altLang="hu-HU" dirty="0" err="1" smtClean="0"/>
              <a:t>Medeia</a:t>
            </a:r>
            <a:endParaRPr lang="hu-HU" altLang="hu-HU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dirty="0" smtClean="0">
                <a:solidFill>
                  <a:srgbClr val="00B050"/>
                </a:solidFill>
              </a:rPr>
              <a:t>A mű főhőse </a:t>
            </a:r>
            <a:r>
              <a:rPr lang="hu-HU" altLang="hu-HU" dirty="0" err="1">
                <a:solidFill>
                  <a:srgbClr val="00B050"/>
                </a:solidFill>
              </a:rPr>
              <a:t>I</a:t>
            </a:r>
            <a:r>
              <a:rPr lang="hu-HU" altLang="hu-HU" dirty="0" err="1" smtClean="0">
                <a:solidFill>
                  <a:srgbClr val="00B050"/>
                </a:solidFill>
              </a:rPr>
              <a:t>ason</a:t>
            </a:r>
            <a:r>
              <a:rPr lang="hu-HU" altLang="hu-HU" dirty="0" smtClean="0">
                <a:solidFill>
                  <a:srgbClr val="00B050"/>
                </a:solidFill>
              </a:rPr>
              <a:t>, akinek egy különösösen nehéz feladatot kell teljesítenie: meg kell szereznie az aranygyapjút. Ez nem sikerülhetett volna </a:t>
            </a:r>
            <a:r>
              <a:rPr lang="hu-HU" altLang="hu-HU" dirty="0" err="1" smtClean="0">
                <a:solidFill>
                  <a:srgbClr val="00B050"/>
                </a:solidFill>
              </a:rPr>
              <a:t>Medeia</a:t>
            </a:r>
            <a:r>
              <a:rPr lang="hu-HU" altLang="hu-HU" dirty="0" smtClean="0">
                <a:solidFill>
                  <a:srgbClr val="00B050"/>
                </a:solidFill>
              </a:rPr>
              <a:t> segítsége nélkül.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83012"/>
            <a:ext cx="5545214" cy="44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dirty="0" err="1" smtClean="0">
                <a:solidFill>
                  <a:schemeClr val="tx2"/>
                </a:solidFill>
              </a:rPr>
              <a:t>Medeiának</a:t>
            </a:r>
            <a:r>
              <a:rPr lang="hu-HU" altLang="hu-HU" dirty="0" smtClean="0">
                <a:solidFill>
                  <a:schemeClr val="tx2"/>
                </a:solidFill>
              </a:rPr>
              <a:t> el kell árulnia családját, így teljesen kiszolgáltatottá válik, hiszen </a:t>
            </a:r>
            <a:r>
              <a:rPr lang="hu-HU" altLang="hu-HU" dirty="0" err="1" smtClean="0">
                <a:solidFill>
                  <a:schemeClr val="tx2"/>
                </a:solidFill>
              </a:rPr>
              <a:t>Iaszonon</a:t>
            </a:r>
            <a:r>
              <a:rPr lang="hu-HU" altLang="hu-HU" dirty="0" smtClean="0">
                <a:solidFill>
                  <a:schemeClr val="tx2"/>
                </a:solidFill>
              </a:rPr>
              <a:t> múlik sorsa. </a:t>
            </a:r>
            <a:r>
              <a:rPr lang="hu-HU" altLang="hu-HU" dirty="0" err="1" smtClean="0">
                <a:solidFill>
                  <a:schemeClr val="tx2"/>
                </a:solidFill>
              </a:rPr>
              <a:t>Iaszon</a:t>
            </a:r>
            <a:r>
              <a:rPr lang="hu-HU" altLang="hu-HU" dirty="0" smtClean="0">
                <a:solidFill>
                  <a:schemeClr val="tx2"/>
                </a:solidFill>
              </a:rPr>
              <a:t> azonban </a:t>
            </a:r>
            <a:r>
              <a:rPr lang="hu-HU" altLang="hu-HU" dirty="0" err="1" smtClean="0">
                <a:solidFill>
                  <a:schemeClr val="tx2"/>
                </a:solidFill>
              </a:rPr>
              <a:t>Glaukéhoz</a:t>
            </a:r>
            <a:r>
              <a:rPr lang="hu-HU" altLang="hu-HU" dirty="0" smtClean="0">
                <a:solidFill>
                  <a:schemeClr val="tx2"/>
                </a:solidFill>
              </a:rPr>
              <a:t> akar hozzámenni.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88840"/>
            <a:ext cx="3096344" cy="466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dirty="0" err="1" smtClean="0"/>
              <a:t>Medeia</a:t>
            </a:r>
            <a:r>
              <a:rPr lang="hu-HU" altLang="hu-HU" dirty="0" smtClean="0"/>
              <a:t> kegyetlen bosszút tervez: megöli </a:t>
            </a:r>
            <a:r>
              <a:rPr lang="hu-HU" altLang="hu-HU" dirty="0" err="1" smtClean="0"/>
              <a:t>Glaukét</a:t>
            </a:r>
            <a:r>
              <a:rPr lang="hu-HU" altLang="hu-HU" dirty="0" smtClean="0"/>
              <a:t>, és </a:t>
            </a:r>
            <a:r>
              <a:rPr lang="hu-HU" altLang="hu-HU" dirty="0" err="1" smtClean="0"/>
              <a:t>Iaszontól</a:t>
            </a:r>
            <a:r>
              <a:rPr lang="hu-HU" altLang="hu-HU" dirty="0" smtClean="0"/>
              <a:t> született gyermekeit is.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28800"/>
            <a:ext cx="52673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artalom helye 2"/>
          <p:cNvSpPr>
            <a:spLocks noGrp="1"/>
          </p:cNvSpPr>
          <p:nvPr>
            <p:ph idx="1"/>
          </p:nvPr>
        </p:nvSpPr>
        <p:spPr>
          <a:xfrm>
            <a:off x="179389" y="260350"/>
            <a:ext cx="4608636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dirty="0" smtClean="0">
                <a:solidFill>
                  <a:srgbClr val="00B050"/>
                </a:solidFill>
              </a:rPr>
              <a:t>Ez a mítosz több formában maradt ránk, amiben ezek eltérnek Euripidész művétől, hogy ott véletlen következtében halnak meg </a:t>
            </a:r>
            <a:r>
              <a:rPr lang="hu-HU" altLang="hu-HU" dirty="0" err="1" smtClean="0">
                <a:solidFill>
                  <a:srgbClr val="00B050"/>
                </a:solidFill>
              </a:rPr>
              <a:t>Iaszon</a:t>
            </a:r>
            <a:r>
              <a:rPr lang="hu-HU" altLang="hu-HU" dirty="0" smtClean="0">
                <a:solidFill>
                  <a:srgbClr val="00B050"/>
                </a:solidFill>
              </a:rPr>
              <a:t> gyermekei.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08" y="836712"/>
            <a:ext cx="3999716" cy="54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dirty="0" smtClean="0"/>
              <a:t>A mű végén </a:t>
            </a:r>
            <a:r>
              <a:rPr lang="hu-HU" altLang="hu-HU" dirty="0" err="1" smtClean="0"/>
              <a:t>Heliosz-</a:t>
            </a:r>
            <a:r>
              <a:rPr lang="hu-HU" altLang="hu-HU" dirty="0" smtClean="0"/>
              <a:t> </a:t>
            </a:r>
            <a:r>
              <a:rPr lang="hu-HU" altLang="hu-HU" dirty="0" err="1" smtClean="0">
                <a:solidFill>
                  <a:srgbClr val="00B050"/>
                </a:solidFill>
              </a:rPr>
              <a:t>Medeia</a:t>
            </a:r>
            <a:r>
              <a:rPr lang="hu-HU" altLang="hu-HU" dirty="0" smtClean="0">
                <a:solidFill>
                  <a:srgbClr val="00B050"/>
                </a:solidFill>
              </a:rPr>
              <a:t> nagyapja- </a:t>
            </a:r>
            <a:r>
              <a:rPr lang="hu-HU" altLang="hu-HU" dirty="0" smtClean="0"/>
              <a:t>megmenti</a:t>
            </a:r>
            <a:r>
              <a:rPr lang="hu-HU" altLang="hu-HU" dirty="0" smtClean="0">
                <a:solidFill>
                  <a:srgbClr val="00B050"/>
                </a:solidFill>
              </a:rPr>
              <a:t> </a:t>
            </a:r>
            <a:r>
              <a:rPr lang="hu-HU" altLang="hu-HU" dirty="0" err="1" smtClean="0"/>
              <a:t>Medeiát</a:t>
            </a:r>
            <a:r>
              <a:rPr lang="hu-HU" altLang="hu-HU" dirty="0" smtClean="0"/>
              <a:t>, </a:t>
            </a:r>
            <a:r>
              <a:rPr lang="hu-HU" altLang="hu-HU" dirty="0" smtClean="0">
                <a:solidFill>
                  <a:srgbClr val="00B050"/>
                </a:solidFill>
              </a:rPr>
              <a:t>érte küldi tüzes szekerét.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dirty="0" smtClean="0"/>
              <a:t>A mű tanulsága, hogy bajt szül az, ha egy görög férfi idegen feleséget hoz magával.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83" y="2420888"/>
            <a:ext cx="3895054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/>
              <a:t>A dráma istene Dionüszosz volt, maga a műnem az ő tiszteletére tartott ünnepségekből alakult ki.</a:t>
            </a:r>
          </a:p>
        </p:txBody>
      </p:sp>
      <p:pic>
        <p:nvPicPr>
          <p:cNvPr id="8195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84313"/>
            <a:ext cx="50403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00B050"/>
                </a:solidFill>
              </a:rPr>
              <a:t>Minden tragédia halállal, és minden komédia házassággal végződik /Lord Byron/  </a:t>
            </a:r>
            <a:endParaRPr lang="hu-HU" dirty="0">
              <a:solidFill>
                <a:srgbClr val="00B050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komédia</a:t>
            </a:r>
            <a:endParaRPr lang="hu-HU" dirty="0"/>
          </a:p>
        </p:txBody>
      </p:sp>
      <p:pic>
        <p:nvPicPr>
          <p:cNvPr id="4" name="Kép 3" descr="házassá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824615"/>
            <a:ext cx="5699090" cy="38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pPr algn="just"/>
            <a:r>
              <a:rPr lang="hu-HU" sz="3200" dirty="0" smtClean="0"/>
              <a:t>A komédia vagy vígjáték olyan drámai műfaj, amelyben a világot komikusan ábrázolják, a nézőt nevetésre ösztönözve.</a:t>
            </a:r>
            <a:endParaRPr lang="hu-HU" sz="3200" dirty="0"/>
          </a:p>
        </p:txBody>
      </p:sp>
      <p:pic>
        <p:nvPicPr>
          <p:cNvPr id="3" name="Kép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204864"/>
            <a:ext cx="621576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5763344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 komikum forrása lehet a szereplők jelleme (jellemkomikum), vagy a vicces helyzet (helyzetkomikum).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r>
              <a:rPr lang="hu-HU" dirty="0" smtClean="0"/>
              <a:t>Az ókori Görögországban kétféle komédia alakult ki:</a:t>
            </a:r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03986"/>
              </p:ext>
            </p:extLst>
          </p:nvPr>
        </p:nvGraphicFramePr>
        <p:xfrm>
          <a:off x="251520" y="1646218"/>
          <a:ext cx="5256584" cy="495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2012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err="1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Ókomédia</a:t>
                      </a:r>
                      <a:endParaRPr lang="hu-HU" sz="2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9122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Az </a:t>
                      </a:r>
                      <a:r>
                        <a:rPr lang="hu-HU" sz="2400" dirty="0" err="1" smtClean="0"/>
                        <a:t>ókomédia</a:t>
                      </a:r>
                      <a:r>
                        <a:rPr lang="hu-HU" sz="2400" dirty="0" smtClean="0"/>
                        <a:t> politikai</a:t>
                      </a:r>
                      <a:r>
                        <a:rPr lang="hu-HU" sz="2400" baseline="0" dirty="0" smtClean="0"/>
                        <a:t> komédia volt, a közösség életére befolyással bíró aktuális helyzetekre reagált. Kortárs polgárokat gúnyolt, akik közül többen ott ültek a nézőtéren.</a:t>
                      </a:r>
                    </a:p>
                    <a:p>
                      <a:r>
                        <a:rPr lang="hu-HU" sz="2400" baseline="0" dirty="0" smtClean="0"/>
                        <a:t>Legnagyobb mestere Arisztophanész volt.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Kép 3" descr="letölté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988840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556063"/>
              </p:ext>
            </p:extLst>
          </p:nvPr>
        </p:nvGraphicFramePr>
        <p:xfrm>
          <a:off x="251520" y="332656"/>
          <a:ext cx="4752528" cy="633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684"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Újkomédia</a:t>
                      </a:r>
                      <a:endParaRPr lang="hu-HU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7020"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Az újkomédia inkább</a:t>
                      </a:r>
                      <a:r>
                        <a:rPr lang="hu-HU" sz="2400" baseline="0" dirty="0" smtClean="0"/>
                        <a:t> a magánéletre koncentrált, és emberi viszonyokról szólt. Tipikus karakterek játszottak benne, mint </a:t>
                      </a:r>
                      <a:r>
                        <a:rPr lang="hu-HU" sz="2400" baseline="0" dirty="0" err="1" smtClean="0"/>
                        <a:t>pl</a:t>
                      </a:r>
                      <a:r>
                        <a:rPr lang="hu-HU" sz="2400" baseline="0" dirty="0" smtClean="0"/>
                        <a:t>:  szerelmes ifjú, hetvenkedő katona, szigorú apa</a:t>
                      </a:r>
                    </a:p>
                    <a:p>
                      <a:r>
                        <a:rPr lang="hu-HU" sz="2400" dirty="0" smtClean="0"/>
                        <a:t>Legnagyobb mestere </a:t>
                      </a:r>
                      <a:r>
                        <a:rPr lang="hu-HU" sz="2400" dirty="0" err="1" smtClean="0"/>
                        <a:t>Menandrosz</a:t>
                      </a:r>
                      <a:r>
                        <a:rPr lang="hu-HU" sz="2400" baseline="0" dirty="0" smtClean="0"/>
                        <a:t> volt.</a:t>
                      </a:r>
                      <a:endParaRPr lang="hu-H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Kép 3" descr="letölté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7579" y="476672"/>
            <a:ext cx="384859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u-HU" altLang="hu-HU" smtClean="0">
                <a:solidFill>
                  <a:srgbClr val="00B050"/>
                </a:solidFill>
              </a:rPr>
              <a:t>Dionüszosz a bor, az önkívület istene, és ő felel a növények termékenységéért is. A dráma műnem is az ő hatáskörébe tartozik. Ha tágabb értelemben nézzük, akkor az átalakulás és az alakváltás istene, gyakran maga is oroszlán vagy bika alakban jár a földön.</a:t>
            </a:r>
          </a:p>
        </p:txBody>
      </p:sp>
      <p:pic>
        <p:nvPicPr>
          <p:cNvPr id="9219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557588"/>
            <a:ext cx="511333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artalom helye 2"/>
          <p:cNvSpPr>
            <a:spLocks noGrp="1"/>
          </p:cNvSpPr>
          <p:nvPr>
            <p:ph idx="1"/>
          </p:nvPr>
        </p:nvSpPr>
        <p:spPr>
          <a:xfrm>
            <a:off x="179388" y="260350"/>
            <a:ext cx="8785225" cy="63373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hu-HU" altLang="hu-HU" sz="3400" b="1" smtClean="0"/>
              <a:t>Kis Dionüszosz ünnep</a:t>
            </a:r>
            <a:r>
              <a:rPr lang="hu-HU" altLang="hu-HU" sz="3400" smtClean="0"/>
              <a:t>: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hu-HU" altLang="hu-HU" sz="1800" smtClean="0"/>
              <a:t>	</a:t>
            </a:r>
            <a:r>
              <a:rPr lang="hu-HU" altLang="hu-HU" sz="3200" smtClean="0"/>
              <a:t>A falvakban </a:t>
            </a:r>
            <a:r>
              <a:rPr lang="hu-HU" altLang="hu-HU" sz="3200" u="sng" smtClean="0"/>
              <a:t>december-januárban </a:t>
            </a:r>
            <a:r>
              <a:rPr lang="hu-HU" altLang="hu-HU" sz="3200" smtClean="0"/>
              <a:t>ünnepelték. Az ekkor rendezett vidám mulatságokat hangos, álarcos felvonulások kísérték. </a:t>
            </a:r>
            <a:r>
              <a:rPr lang="hu-HU" altLang="hu-HU" sz="3200" smtClean="0">
                <a:solidFill>
                  <a:srgbClr val="FF3300"/>
                </a:solidFill>
              </a:rPr>
              <a:t>Ezekből alakult ki később az athéni vígjáték.</a:t>
            </a:r>
            <a:r>
              <a:rPr lang="hu-HU" altLang="hu-HU" sz="3200" smtClean="0"/>
              <a:t> </a:t>
            </a:r>
          </a:p>
        </p:txBody>
      </p:sp>
      <p:pic>
        <p:nvPicPr>
          <p:cNvPr id="10243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68638"/>
            <a:ext cx="4897437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2277</Words>
  <Application>Microsoft Office PowerPoint</Application>
  <PresentationFormat>Diavetítés a képernyőre (4:3 oldalarány)</PresentationFormat>
  <Paragraphs>193</Paragraphs>
  <Slides>74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74</vt:i4>
      </vt:variant>
    </vt:vector>
  </HeadingPairs>
  <TitlesOfParts>
    <vt:vector size="78" baseType="lpstr">
      <vt:lpstr>Arial</vt:lpstr>
      <vt:lpstr>Calibri</vt:lpstr>
      <vt:lpstr>Times New Roman</vt:lpstr>
      <vt:lpstr>Alapértelmezett terv</vt:lpstr>
      <vt:lpstr>Szophoklész: Antigoné</vt:lpstr>
      <vt:lpstr>A dráma műnem jellemzői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tragédia fejlődése</vt:lpstr>
      <vt:lpstr>PowerPoint-bemutató</vt:lpstr>
      <vt:lpstr>PowerPoint-bemutató</vt:lpstr>
      <vt:lpstr>Az ókori színház felépítése</vt:lpstr>
      <vt:lpstr>Az ókori görög színészek  maszkban játszottak</vt:lpstr>
      <vt:lpstr>A tragikus triász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thébai mondakör</vt:lpstr>
      <vt:lpstr>A thébai mondakör Oidipusz családfája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Szophoklész: Antigoné</vt:lpstr>
      <vt:lpstr>Az Antigoné cselekménye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katarzis</vt:lpstr>
      <vt:lpstr>A kardalok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komédia</vt:lpstr>
      <vt:lpstr>PowerPoint-bemutató</vt:lpstr>
      <vt:lpstr>PowerPoint-bemutató</vt:lpstr>
      <vt:lpstr>PowerPoint-bemutató</vt:lpstr>
      <vt:lpstr>PowerPoint-bemutató</vt:lpstr>
    </vt:vector>
  </TitlesOfParts>
  <Company>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Szophoklész: Antigoné</dc:title>
  <dc:creator>barlaizs</dc:creator>
  <cp:lastModifiedBy>Péter</cp:lastModifiedBy>
  <cp:revision>64</cp:revision>
  <dcterms:created xsi:type="dcterms:W3CDTF">2007-11-12T08:14:58Z</dcterms:created>
  <dcterms:modified xsi:type="dcterms:W3CDTF">2018-05-23T07:35:30Z</dcterms:modified>
</cp:coreProperties>
</file>